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9A91"/>
    <a:srgbClr val="292B49"/>
    <a:srgbClr val="5A5B69"/>
    <a:srgbClr val="D6BF3F"/>
    <a:srgbClr val="DFEADA"/>
    <a:srgbClr val="C7B5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054"/>
  </p:normalViewPr>
  <p:slideViewPr>
    <p:cSldViewPr snapToGrid="0" snapToObjects="1">
      <p:cViewPr varScale="1">
        <p:scale>
          <a:sx n="107" d="100"/>
          <a:sy n="107" d="100"/>
        </p:scale>
        <p:origin x="16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</c:v>
                </c:pt>
                <c:pt idx="1">
                  <c:v>4</c:v>
                </c:pt>
                <c:pt idx="2">
                  <c:v>4.5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60648320"/>
        <c:axId val="12969230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</c:v>
                </c:pt>
                <c:pt idx="1">
                  <c:v>4.5</c:v>
                </c:pt>
                <c:pt idx="2">
                  <c:v>4.5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  <c:pt idx="6">
                  <c:v>4.5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DFEAD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5A5B69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DFEAD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1.2</c:v>
                </c:pt>
                <c:pt idx="3">
                  <c:v>1.4</c:v>
                </c:pt>
                <c:pt idx="4">
                  <c:v>2.4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1.375</c:v>
                </c:pt>
                <c:pt idx="2">
                  <c:v>1.75</c:v>
                </c:pt>
                <c:pt idx="3">
                  <c:v>2.125</c:v>
                </c:pt>
                <c:pt idx="4">
                  <c:v>2.5</c:v>
                </c:pt>
                <c:pt idx="5">
                  <c:v>2.875</c:v>
                </c:pt>
                <c:pt idx="6">
                  <c:v>3.25</c:v>
                </c:pt>
                <c:pt idx="7">
                  <c:v>3.625</c:v>
                </c:pt>
                <c:pt idx="8">
                  <c:v>4</c:v>
                </c:pt>
                <c:pt idx="9">
                  <c:v>4.375</c:v>
                </c:pt>
                <c:pt idx="10">
                  <c:v>4.75</c:v>
                </c:pt>
                <c:pt idx="11">
                  <c:v>5.125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</c:v>
                </c:pt>
                <c:pt idx="1">
                  <c:v>4</c:v>
                </c:pt>
                <c:pt idx="2">
                  <c:v>4.5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60648320"/>
        <c:axId val="12969230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</c:v>
                </c:pt>
                <c:pt idx="1">
                  <c:v>4.5</c:v>
                </c:pt>
                <c:pt idx="2">
                  <c:v>4.5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  <c:pt idx="6">
                  <c:v>4.5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DFEAD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5A5B69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DFEAD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1.2</c:v>
                </c:pt>
                <c:pt idx="3">
                  <c:v>1.4</c:v>
                </c:pt>
                <c:pt idx="4">
                  <c:v>2.4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1.375</c:v>
                </c:pt>
                <c:pt idx="2">
                  <c:v>1.75</c:v>
                </c:pt>
                <c:pt idx="3">
                  <c:v>2.125</c:v>
                </c:pt>
                <c:pt idx="4">
                  <c:v>2.5</c:v>
                </c:pt>
                <c:pt idx="5">
                  <c:v>2.875</c:v>
                </c:pt>
                <c:pt idx="6">
                  <c:v>3.25</c:v>
                </c:pt>
                <c:pt idx="7">
                  <c:v>3.625</c:v>
                </c:pt>
                <c:pt idx="8">
                  <c:v>4</c:v>
                </c:pt>
                <c:pt idx="9">
                  <c:v>4.375</c:v>
                </c:pt>
                <c:pt idx="10">
                  <c:v>4.75</c:v>
                </c:pt>
                <c:pt idx="11">
                  <c:v>5.125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</c:v>
                </c:pt>
                <c:pt idx="1">
                  <c:v>4</c:v>
                </c:pt>
                <c:pt idx="2">
                  <c:v>4.5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60648320"/>
        <c:axId val="12969230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</c:v>
                </c:pt>
                <c:pt idx="1">
                  <c:v>4.5</c:v>
                </c:pt>
                <c:pt idx="2">
                  <c:v>4.5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  <c:pt idx="6">
                  <c:v>4.5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5A5B69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246F-204B-A1CE-3F2E3F91FAC4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6F-204B-A1CE-3F2E3F91FAC4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246F-204B-A1CE-3F2E3F91FAC4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246F-204B-A1CE-3F2E3F91FAC4}"/>
              </c:ext>
            </c:extLst>
          </c:dPt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1.2</c:v>
                </c:pt>
                <c:pt idx="3">
                  <c:v>1.4</c:v>
                </c:pt>
                <c:pt idx="4">
                  <c:v>2.4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6F-204B-A1CE-3F2E3F91FA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</c:v>
                </c:pt>
              </c:strCache>
            </c:strRef>
          </c:tx>
          <c:spPr>
            <a:ln w="2857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1.375</c:v>
                </c:pt>
                <c:pt idx="2">
                  <c:v>1.75</c:v>
                </c:pt>
                <c:pt idx="3">
                  <c:v>2.125</c:v>
                </c:pt>
                <c:pt idx="4">
                  <c:v>2.5</c:v>
                </c:pt>
                <c:pt idx="5">
                  <c:v>2.875</c:v>
                </c:pt>
                <c:pt idx="6">
                  <c:v>3.25</c:v>
                </c:pt>
                <c:pt idx="7">
                  <c:v>3.625</c:v>
                </c:pt>
                <c:pt idx="8">
                  <c:v>4</c:v>
                </c:pt>
                <c:pt idx="9">
                  <c:v>4.375</c:v>
                </c:pt>
                <c:pt idx="10">
                  <c:v>4.75</c:v>
                </c:pt>
                <c:pt idx="11">
                  <c:v>5.125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246F-204B-A1CE-3F2E3F91F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0648320"/>
        <c:axId val="1296923024"/>
      </c:lineChart>
      <c:catAx>
        <c:axId val="13606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923024"/>
        <c:crosses val="autoZero"/>
        <c:auto val="1"/>
        <c:lblAlgn val="ctr"/>
        <c:lblOffset val="100"/>
        <c:noMultiLvlLbl val="0"/>
      </c:catAx>
      <c:valAx>
        <c:axId val="129692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64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0FC11-E2BD-6D48-9425-F63B57001BDD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293C4-53C6-DC41-A0D2-52BE6A8C3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7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293C4-53C6-DC41-A0D2-52BE6A8C31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66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293C4-53C6-DC41-A0D2-52BE6A8C31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70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293C4-53C6-DC41-A0D2-52BE6A8C31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7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060F-AF5A-A24B-AA71-C39FB7707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10777-4784-CE42-B380-B04D4446D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BE161-961A-E743-A82A-13E7C17CC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30621-4460-914F-AB38-C2A6B6B9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9552C-D9AE-D048-9B96-0B90CFE43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7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2F36B-D3CD-DE49-87FD-853A3B3A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CF44C2-390E-5B4B-A6E1-36816F03DA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C0065-AC5B-F44B-B296-AFEAE1F3D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AF216-278F-AD4F-BECC-6CC001879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84CAA-88E4-4D42-A24D-D8D65C76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C2C52-5DFF-014C-9972-C308C910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6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3EBA8-4489-1D46-A3F5-3C6B167B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FF41E0-AC5E-7742-84DA-28FC895F1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6FB52-E42B-F841-82D4-2603C3FD6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27930-52D1-AA41-A2A6-4D6AACAC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A95DE-B194-9E4E-A0F7-A331B978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1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33DAA-8B51-AF42-8726-DB7878778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6DDF2-6A1F-164E-9262-F3B4CDD94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2CA1E-C791-8E40-9BAB-3DE07BC1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7856D-75B7-1F4F-B46E-CCFB11D7D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62F04-971F-4147-AA15-5F62A3E4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60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F81A1-BE29-7242-9CAE-E2EBA07EA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EE87A-DDC1-1742-80C0-148D6D1B7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5F4E9-345A-514E-843D-3DAE8775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0B7ED-2B14-9443-92B1-04A4FCA5B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F3015-8663-0C44-936E-83C47B5D3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0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C4B9C-E769-AA47-BA1A-831838672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A312B-DD4E-2D4C-9A4C-4F5F0CEFE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432C7-37F7-B24C-BCB2-EF052CF0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11B72-90B2-2040-BC87-7A965DF6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0E7A4-59DD-B14F-9FBC-2149BAF5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38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D117-89A2-5C4B-8BFC-C685CFB3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2D5C-6B27-1B43-8F90-71388CF7E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4E751-7500-3B4B-B93D-21B1C4D68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AA7E66-C7C9-EB43-8A57-F5D0B10BA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F16F6-101A-5C45-9D2D-E1E316EC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EB68B-1546-4549-9565-99A662E2B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5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3DDC-C12A-FF4E-83B6-DA88310E2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82BBA-EAD3-D643-9F13-EE222CA23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3C577-8243-7944-8553-227E2DDE8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D955A-78CD-804D-A591-17C9BFEDB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CFEA7C-CF0A-D249-BAF2-6CE1EFBD2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3B950A-2A83-FA43-A48B-5152DD31E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E37A0-9C50-CF4F-8001-6CD653F9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C0E18F-F6E7-3542-A7C5-9CA02139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35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AD05E-F01C-3A43-A7BB-9ECABF0F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158FDA-4496-5F4B-B432-4DB55561F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7F662-5021-CD47-84F5-AF3B7D47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9C06B-BCA4-7249-8987-C3CFDAAD9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5FA42A-2885-4940-9CF4-A777864FDD2D}"/>
              </a:ext>
            </a:extLst>
          </p:cNvPr>
          <p:cNvSpPr txBox="1"/>
          <p:nvPr userDrawn="1"/>
        </p:nvSpPr>
        <p:spPr>
          <a:xfrm>
            <a:off x="280297" y="237506"/>
            <a:ext cx="2323649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occhi" pitchFamily="2" charset="0"/>
              </a:rPr>
              <a:t>Make Work Better.</a:t>
            </a:r>
          </a:p>
          <a:p>
            <a:r>
              <a:rPr lang="en-US" sz="1000" dirty="0">
                <a:latin typeface="Avenir Next" panose="020B0503020202020204" pitchFamily="34" charset="0"/>
              </a:rPr>
              <a:t>David White  </a:t>
            </a:r>
            <a:r>
              <a:rPr lang="en-US" sz="1000" dirty="0" err="1">
                <a:latin typeface="Avenir Next" panose="020B0503020202020204" pitchFamily="34" charset="0"/>
              </a:rPr>
              <a:t>david@dgbwhite.com</a:t>
            </a:r>
            <a:endParaRPr lang="en-US" sz="1600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05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06F52D-4CC0-434F-A1E6-A2228742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AED47-FCBD-E84B-AA6B-BCB5F449B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37675-90B2-8045-9689-DEF386A0E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3A935B-45DD-964D-8397-CFC88C8B2AF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6105600" cy="3434400"/>
          </a:xfrm>
          <a:prstGeom prst="rect">
            <a:avLst/>
          </a:prstGeom>
          <a:solidFill>
            <a:srgbClr val="679A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A7437D-3407-1A43-A165-CB405D4CD2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DFEADA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206240" y="2972780"/>
            <a:ext cx="1884386" cy="456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870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06F52D-4CC0-434F-A1E6-A2228742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AED47-FCBD-E84B-AA6B-BCB5F449B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37675-90B2-8045-9689-DEF386A0E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A7437D-3407-1A43-A165-CB405D4CD2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65000"/>
          </a:blip>
          <a:srcRect/>
          <a:stretch/>
        </p:blipFill>
        <p:spPr>
          <a:xfrm>
            <a:off x="4211614" y="0"/>
            <a:ext cx="1884386" cy="456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145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468B2-595A-3842-9613-F7854F26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7CD4-BA41-3340-9601-A5754B556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AFFEE-8256-2F43-91B3-80DE31A1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0DE03-0BC3-1642-99B1-9E5C3101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A5674-906F-6946-A7F9-2F05A7E86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CDC65-8DD7-5E40-9410-95BDF843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3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C07FE-40A2-A54F-8ECF-E5EDCD19D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120FC-75BB-6448-94DF-0B2FEAB73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07ABC-9D9C-1341-B54C-5FDA9B988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BF7B-5568-D04C-9A8F-81BEA24A89CB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8F511-A34E-B142-9605-BCF0F4683F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4CFB2-0C93-E64A-AF1A-ADD8F9537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2209D-F5D4-BD4B-AC75-EF0CC2982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tiff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654913C-2E94-BF42-A44A-ED39BFFCC60C}"/>
              </a:ext>
            </a:extLst>
          </p:cNvPr>
          <p:cNvSpPr>
            <a:spLocks noChangeAspect="1"/>
          </p:cNvSpPr>
          <p:nvPr/>
        </p:nvSpPr>
        <p:spPr>
          <a:xfrm>
            <a:off x="6101375" y="0"/>
            <a:ext cx="6105600" cy="3434400"/>
          </a:xfrm>
          <a:prstGeom prst="rect">
            <a:avLst/>
          </a:prstGeom>
          <a:gradFill flip="none" rotWithShape="1">
            <a:gsLst>
              <a:gs pos="0">
                <a:srgbClr val="DFEADA"/>
              </a:gs>
              <a:gs pos="100000">
                <a:srgbClr val="A7C4B8"/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E3F6C9-6F1F-FD48-A565-033FDB046701}"/>
              </a:ext>
            </a:extLst>
          </p:cNvPr>
          <p:cNvSpPr>
            <a:spLocks noChangeAspect="1"/>
          </p:cNvSpPr>
          <p:nvPr/>
        </p:nvSpPr>
        <p:spPr>
          <a:xfrm>
            <a:off x="0" y="3423600"/>
            <a:ext cx="6105600" cy="3434400"/>
          </a:xfrm>
          <a:prstGeom prst="rect">
            <a:avLst/>
          </a:prstGeom>
          <a:solidFill>
            <a:srgbClr val="292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8112A6-8071-D44B-A6C9-F85C41B50B1E}"/>
              </a:ext>
            </a:extLst>
          </p:cNvPr>
          <p:cNvSpPr>
            <a:spLocks noChangeAspect="1"/>
          </p:cNvSpPr>
          <p:nvPr/>
        </p:nvSpPr>
        <p:spPr>
          <a:xfrm>
            <a:off x="6101375" y="3423600"/>
            <a:ext cx="6105600" cy="3434400"/>
          </a:xfrm>
          <a:prstGeom prst="rect">
            <a:avLst/>
          </a:prstGeom>
          <a:solidFill>
            <a:srgbClr val="292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D3999-667B-044E-942E-82447D7E4D0E}"/>
              </a:ext>
            </a:extLst>
          </p:cNvPr>
          <p:cNvSpPr txBox="1"/>
          <p:nvPr/>
        </p:nvSpPr>
        <p:spPr>
          <a:xfrm>
            <a:off x="87682" y="74264"/>
            <a:ext cx="57100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TEAM NAME</a:t>
            </a:r>
          </a:p>
          <a:p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Team purpose in a sentence.</a:t>
            </a:r>
          </a:p>
          <a:p>
            <a:endParaRPr lang="en-US" dirty="0">
              <a:solidFill>
                <a:schemeClr val="bg1"/>
              </a:solidFill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b="1" dirty="0">
                <a:solidFill>
                  <a:schemeClr val="bg1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THE GAME</a:t>
            </a:r>
          </a:p>
          <a:p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The objective is to KEY_RESULT_GOAL</a:t>
            </a:r>
          </a:p>
          <a:p>
            <a:endParaRPr lang="en-US" dirty="0">
              <a:solidFill>
                <a:schemeClr val="bg1"/>
              </a:solidFill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Each week we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Lead measure 1 goal (individual focus)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Lead measure 2 goal (team focus)</a:t>
            </a:r>
          </a:p>
          <a:p>
            <a:endParaRPr lang="en-US" dirty="0">
              <a:solidFill>
                <a:schemeClr val="bg1"/>
              </a:solidFill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dirty="0">
                <a:solidFill>
                  <a:schemeClr val="bg1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This will [HOW it adds value to our clients]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5475B8-46FF-B846-8814-0CBED1E3B6FF}"/>
              </a:ext>
            </a:extLst>
          </p:cNvPr>
          <p:cNvSpPr txBox="1"/>
          <p:nvPr/>
        </p:nvSpPr>
        <p:spPr>
          <a:xfrm>
            <a:off x="6181172" y="70862"/>
            <a:ext cx="4831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92B49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KEY RESULT. </a:t>
            </a:r>
            <a:r>
              <a:rPr lang="en-US" b="1" dirty="0">
                <a:solidFill>
                  <a:srgbClr val="292B49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VERB NOUN from X to Y by WHEN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8DFD97-5E1C-AE41-A382-542B87C1DE6B}"/>
              </a:ext>
            </a:extLst>
          </p:cNvPr>
          <p:cNvSpPr txBox="1"/>
          <p:nvPr/>
        </p:nvSpPr>
        <p:spPr>
          <a:xfrm>
            <a:off x="6181172" y="3464074"/>
            <a:ext cx="4273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TEAM SCORE.</a:t>
            </a:r>
            <a:r>
              <a:rPr lang="en-US" dirty="0">
                <a:solidFill>
                  <a:srgbClr val="DFEADA"/>
                </a:solidFill>
                <a:latin typeface="Franklin Gothic Medium" panose="020B0603020102020204" pitchFamily="34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solidFill>
                  <a:srgbClr val="DFEADA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Do 3–6 things each week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5A23B0-3728-524A-94CA-85D7D4A315A1}"/>
              </a:ext>
            </a:extLst>
          </p:cNvPr>
          <p:cNvSpPr txBox="1"/>
          <p:nvPr/>
        </p:nvSpPr>
        <p:spPr>
          <a:xfrm>
            <a:off x="87682" y="3463853"/>
            <a:ext cx="5057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TEAM TRACKER. </a:t>
            </a:r>
            <a:r>
              <a:rPr lang="en-US" b="1" dirty="0">
                <a:solidFill>
                  <a:srgbClr val="DFEADA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Do between X-Y things per week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0E6B99-CE3C-5D4B-A7C6-54A4E145D6E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" y="3965193"/>
          <a:ext cx="5946360" cy="287043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78814">
                  <a:extLst>
                    <a:ext uri="{9D8B030D-6E8A-4147-A177-3AD203B41FA5}">
                      <a16:colId xmlns:a16="http://schemas.microsoft.com/office/drawing/2014/main" val="3477067532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52365119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79991797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68155442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17323680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04508561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414357279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654298161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188791697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1702519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95829242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66464643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80696268"/>
                    </a:ext>
                  </a:extLst>
                </a:gridCol>
                <a:gridCol w="508858">
                  <a:extLst>
                    <a:ext uri="{9D8B030D-6E8A-4147-A177-3AD203B41FA5}">
                      <a16:colId xmlns:a16="http://schemas.microsoft.com/office/drawing/2014/main" val="3411382011"/>
                    </a:ext>
                  </a:extLst>
                </a:gridCol>
              </a:tblGrid>
              <a:tr h="252759"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Week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AVG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327573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Person 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487018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Person 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620154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Person 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262230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098275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848191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99822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Totals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578408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D62BA65-4345-3A4F-BD20-70BDEE962B67}"/>
              </a:ext>
            </a:extLst>
          </p:cNvPr>
          <p:cNvGraphicFramePr/>
          <p:nvPr>
            <p:extLst/>
          </p:nvPr>
        </p:nvGraphicFramePr>
        <p:xfrm>
          <a:off x="6260614" y="4033001"/>
          <a:ext cx="5787122" cy="274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97FEE3A-AF10-424E-980C-7317DA9B34D6}"/>
              </a:ext>
            </a:extLst>
          </p:cNvPr>
          <p:cNvGraphicFramePr/>
          <p:nvPr>
            <p:extLst/>
          </p:nvPr>
        </p:nvGraphicFramePr>
        <p:xfrm>
          <a:off x="6260614" y="598601"/>
          <a:ext cx="5866005" cy="2683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915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2B36912-C18C-0E43-9EA0-5011FF613ED8}"/>
              </a:ext>
            </a:extLst>
          </p:cNvPr>
          <p:cNvSpPr>
            <a:spLocks noChangeAspect="1"/>
          </p:cNvSpPr>
          <p:nvPr/>
        </p:nvSpPr>
        <p:spPr>
          <a:xfrm>
            <a:off x="6101375" y="0"/>
            <a:ext cx="6105600" cy="3434400"/>
          </a:xfrm>
          <a:prstGeom prst="rect">
            <a:avLst/>
          </a:prstGeom>
          <a:gradFill flip="none" rotWithShape="1">
            <a:gsLst>
              <a:gs pos="0">
                <a:srgbClr val="DFEADA"/>
              </a:gs>
              <a:gs pos="100000">
                <a:srgbClr val="A7C4B8"/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E3F6C9-6F1F-FD48-A565-033FDB046701}"/>
              </a:ext>
            </a:extLst>
          </p:cNvPr>
          <p:cNvSpPr>
            <a:spLocks noChangeAspect="1"/>
          </p:cNvSpPr>
          <p:nvPr/>
        </p:nvSpPr>
        <p:spPr>
          <a:xfrm>
            <a:off x="0" y="3423600"/>
            <a:ext cx="6105600" cy="3434400"/>
          </a:xfrm>
          <a:prstGeom prst="rect">
            <a:avLst/>
          </a:prstGeom>
          <a:gradFill>
            <a:gsLst>
              <a:gs pos="3000">
                <a:srgbClr val="383D57"/>
              </a:gs>
              <a:gs pos="0">
                <a:srgbClr val="353A5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8112A6-8071-D44B-A6C9-F85C41B50B1E}"/>
              </a:ext>
            </a:extLst>
          </p:cNvPr>
          <p:cNvSpPr>
            <a:spLocks noChangeAspect="1"/>
          </p:cNvSpPr>
          <p:nvPr/>
        </p:nvSpPr>
        <p:spPr>
          <a:xfrm>
            <a:off x="6101375" y="3423600"/>
            <a:ext cx="6105600" cy="3434400"/>
          </a:xfrm>
          <a:prstGeom prst="rect">
            <a:avLst/>
          </a:prstGeom>
          <a:solidFill>
            <a:srgbClr val="292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ranklin Gothic Medium" panose="020B06030201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D3999-667B-044E-942E-82447D7E4D0E}"/>
              </a:ext>
            </a:extLst>
          </p:cNvPr>
          <p:cNvSpPr txBox="1"/>
          <p:nvPr/>
        </p:nvSpPr>
        <p:spPr>
          <a:xfrm>
            <a:off x="87680" y="75038"/>
            <a:ext cx="400322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INTRANET SUPPORT TEAM</a:t>
            </a:r>
          </a:p>
          <a:p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We help </a:t>
            </a:r>
            <a:r>
              <a:rPr lang="en-US" sz="1400" dirty="0" err="1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RailCo</a:t>
            </a:r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 staff publish &amp; find internal information. Our vision is to have a reputation for excellent services and excellent service.</a:t>
            </a:r>
          </a:p>
          <a:p>
            <a:endParaRPr lang="en-US" dirty="0">
              <a:solidFill>
                <a:srgbClr val="DFEADA"/>
              </a:solidFill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b="1" dirty="0">
                <a:solidFill>
                  <a:schemeClr val="bg1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THE GAME</a:t>
            </a:r>
          </a:p>
          <a:p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The objective is to increase user satisfaction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Reducing Response Time to under 15 minutes,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Resolving Incidents and Requests within 2 days at Satisfaction Rating &gt; 3</a:t>
            </a:r>
          </a:p>
          <a:p>
            <a:r>
              <a:rPr lang="en-US" sz="1400" dirty="0">
                <a:solidFill>
                  <a:srgbClr val="DFEADA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Fast, satisfactory service means our users can get the work done.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5475B8-46FF-B846-8814-0CBED1E3B6FF}"/>
              </a:ext>
            </a:extLst>
          </p:cNvPr>
          <p:cNvSpPr txBox="1"/>
          <p:nvPr/>
        </p:nvSpPr>
        <p:spPr>
          <a:xfrm>
            <a:off x="6181173" y="70862"/>
            <a:ext cx="5346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292B49"/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KEY RESULT. </a:t>
            </a:r>
            <a:r>
              <a:rPr lang="en-US" b="1" dirty="0">
                <a:solidFill>
                  <a:srgbClr val="292B49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Increase user satisfaction from 1 to 5 by 19 Oct.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8DFD97-5E1C-AE41-A382-542B87C1DE6B}"/>
              </a:ext>
            </a:extLst>
          </p:cNvPr>
          <p:cNvSpPr txBox="1"/>
          <p:nvPr/>
        </p:nvSpPr>
        <p:spPr>
          <a:xfrm>
            <a:off x="6269346" y="3464074"/>
            <a:ext cx="5364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DFEADA"/>
                </a:solidFill>
                <a:latin typeface="Franklin Gothic Medium" panose="020B0603020102020204" pitchFamily="34" charset="0"/>
                <a:cs typeface="Cordia New" panose="020B0304020202020204" pitchFamily="34" charset="-34"/>
              </a:rPr>
              <a:t>Reduce </a:t>
            </a:r>
            <a:r>
              <a:rPr lang="en-US" dirty="0" err="1">
                <a:solidFill>
                  <a:srgbClr val="DFEADA"/>
                </a:solidFill>
                <a:latin typeface="Franklin Gothic Medium" panose="020B0603020102020204" pitchFamily="34" charset="0"/>
                <a:cs typeface="Cordia New" panose="020B0304020202020204" pitchFamily="34" charset="-34"/>
              </a:rPr>
              <a:t>avg</a:t>
            </a:r>
            <a:r>
              <a:rPr lang="en-US" dirty="0">
                <a:solidFill>
                  <a:srgbClr val="DFEADA"/>
                </a:solidFill>
                <a:latin typeface="Franklin Gothic Medium" panose="020B0603020102020204" pitchFamily="34" charset="0"/>
                <a:cs typeface="Cordia New" panose="020B0304020202020204" pitchFamily="34" charset="-34"/>
              </a:rPr>
              <a:t> response time from 1 day to 15 minutes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5A23B0-3728-524A-94CA-85D7D4A315A1}"/>
              </a:ext>
            </a:extLst>
          </p:cNvPr>
          <p:cNvSpPr txBox="1"/>
          <p:nvPr/>
        </p:nvSpPr>
        <p:spPr>
          <a:xfrm>
            <a:off x="87682" y="3463853"/>
            <a:ext cx="5475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DFEADA"/>
                </a:solidFill>
                <a:latin typeface="Franklin Gothic Demi" panose="020B0603020102020204" pitchFamily="34" charset="0"/>
                <a:cs typeface="Cordia New" panose="020B0304020202020204" pitchFamily="34" charset="-34"/>
              </a:rPr>
              <a:t>Reduce # of unsatisfactory/late tickets from 10 to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0E6B99-CE3C-5D4B-A7C6-54A4E145D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173264"/>
              </p:ext>
            </p:extLst>
          </p:nvPr>
        </p:nvGraphicFramePr>
        <p:xfrm>
          <a:off x="1" y="3965193"/>
          <a:ext cx="5946360" cy="287043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78814">
                  <a:extLst>
                    <a:ext uri="{9D8B030D-6E8A-4147-A177-3AD203B41FA5}">
                      <a16:colId xmlns:a16="http://schemas.microsoft.com/office/drawing/2014/main" val="3477067532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52365119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79991797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68155442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17323680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04508561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414357279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654298161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188791697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1702519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95829242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66464643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80696268"/>
                    </a:ext>
                  </a:extLst>
                </a:gridCol>
                <a:gridCol w="508858">
                  <a:extLst>
                    <a:ext uri="{9D8B030D-6E8A-4147-A177-3AD203B41FA5}">
                      <a16:colId xmlns:a16="http://schemas.microsoft.com/office/drawing/2014/main" val="3411382011"/>
                    </a:ext>
                  </a:extLst>
                </a:gridCol>
              </a:tblGrid>
              <a:tr h="252759">
                <a:tc>
                  <a:txBody>
                    <a:bodyPr/>
                    <a:lstStyle/>
                    <a:p>
                      <a:pPr algn="r"/>
                      <a:r>
                        <a:rPr lang="en-US" sz="1100" dirty="0"/>
                        <a:t>Week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AVG</a:t>
                      </a:r>
                    </a:p>
                  </a:txBody>
                  <a:tcPr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327573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Mary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487018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Guillaume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620154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Oliver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262230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David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098275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 err="1"/>
                        <a:t>Meili</a:t>
                      </a:r>
                      <a:endParaRPr lang="en-US" sz="11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848191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Helen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99822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/>
                        <a:t>Totals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BF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92B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578408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D62BA65-4345-3A4F-BD20-70BDEE962B67}"/>
              </a:ext>
            </a:extLst>
          </p:cNvPr>
          <p:cNvGraphicFramePr/>
          <p:nvPr>
            <p:extLst/>
          </p:nvPr>
        </p:nvGraphicFramePr>
        <p:xfrm>
          <a:off x="6260614" y="4033001"/>
          <a:ext cx="5787122" cy="274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97FEE3A-AF10-424E-980C-7317DA9B34D6}"/>
              </a:ext>
            </a:extLst>
          </p:cNvPr>
          <p:cNvGraphicFramePr/>
          <p:nvPr>
            <p:extLst/>
          </p:nvPr>
        </p:nvGraphicFramePr>
        <p:xfrm>
          <a:off x="6260614" y="598601"/>
          <a:ext cx="5866005" cy="2683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42474F7-5DDE-A44F-8C73-8C7EA1B14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1262" y="598600"/>
            <a:ext cx="1775099" cy="236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34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AD3999-667B-044E-942E-82447D7E4D0E}"/>
              </a:ext>
            </a:extLst>
          </p:cNvPr>
          <p:cNvSpPr txBox="1"/>
          <p:nvPr/>
        </p:nvSpPr>
        <p:spPr>
          <a:xfrm>
            <a:off x="65381" y="96269"/>
            <a:ext cx="57100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ranklin Gothic Demi" panose="020B0603020102020204" pitchFamily="34" charset="0"/>
                <a:cs typeface="Cordia New" panose="020B0304020202020204" pitchFamily="34" charset="-34"/>
              </a:rPr>
              <a:t>TEAM NAME</a:t>
            </a:r>
          </a:p>
          <a:p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Team purpose in a sentence.</a:t>
            </a:r>
          </a:p>
          <a:p>
            <a:endParaRPr lang="en-US" dirty="0"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b="1" dirty="0">
                <a:latin typeface="Franklin Gothic Demi" panose="020B0603020102020204" pitchFamily="34" charset="0"/>
                <a:cs typeface="Cordia New" panose="020B0304020202020204" pitchFamily="34" charset="-34"/>
              </a:rPr>
              <a:t>THE GAME</a:t>
            </a:r>
          </a:p>
          <a:p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Our objective is to KEY_RESULT_GOAL</a:t>
            </a:r>
          </a:p>
          <a:p>
            <a:endParaRPr lang="en-US" dirty="0"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Each week we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Lead measure 1 goal (individual focus)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Lead measure 2 goal (team focus)</a:t>
            </a:r>
          </a:p>
          <a:p>
            <a:endParaRPr lang="en-US" dirty="0">
              <a:latin typeface="Franklin Gothic Book" panose="020B0503020102020204" pitchFamily="34" charset="0"/>
              <a:cs typeface="Cordia New" panose="020B0304020202020204" pitchFamily="34" charset="-34"/>
            </a:endParaRPr>
          </a:p>
          <a:p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This will [HOW it adds value to our clients]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5475B8-46FF-B846-8814-0CBED1E3B6FF}"/>
              </a:ext>
            </a:extLst>
          </p:cNvPr>
          <p:cNvSpPr txBox="1"/>
          <p:nvPr/>
        </p:nvSpPr>
        <p:spPr>
          <a:xfrm>
            <a:off x="6274488" y="96269"/>
            <a:ext cx="4831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KEY RESULT.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latin typeface="Franklin Gothic Demi" panose="020B0603020102020204" pitchFamily="34" charset="0"/>
                <a:cs typeface="Cordia New" panose="020B0304020202020204" pitchFamily="34" charset="-34"/>
              </a:rPr>
              <a:t>VERB NOUN from X to Y by WHEN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8DFD97-5E1C-AE41-A382-542B87C1DE6B}"/>
              </a:ext>
            </a:extLst>
          </p:cNvPr>
          <p:cNvSpPr txBox="1"/>
          <p:nvPr/>
        </p:nvSpPr>
        <p:spPr>
          <a:xfrm>
            <a:off x="6172057" y="3567370"/>
            <a:ext cx="4273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TEAM SCORE.</a:t>
            </a:r>
            <a:r>
              <a:rPr lang="en-US" dirty="0">
                <a:latin typeface="Franklin Gothic Heavy" panose="020B0603020102020204" pitchFamily="34" charset="0"/>
                <a:cs typeface="Cordia New" panose="020B0304020202020204" pitchFamily="34" charset="-34"/>
              </a:rPr>
              <a:t> </a:t>
            </a:r>
            <a:r>
              <a:rPr lang="en-US" b="1" dirty="0">
                <a:latin typeface="Franklin Gothic Demi" panose="020B0603020102020204" pitchFamily="34" charset="0"/>
                <a:cs typeface="Cordia New" panose="020B0304020202020204" pitchFamily="34" charset="-34"/>
              </a:rPr>
              <a:t>Do 3–6 things each week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5A23B0-3728-524A-94CA-85D7D4A315A1}"/>
              </a:ext>
            </a:extLst>
          </p:cNvPr>
          <p:cNvSpPr txBox="1"/>
          <p:nvPr/>
        </p:nvSpPr>
        <p:spPr>
          <a:xfrm>
            <a:off x="0" y="3528242"/>
            <a:ext cx="505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  <a:cs typeface="Cordia New" panose="020B0304020202020204" pitchFamily="34" charset="-34"/>
              </a:rPr>
              <a:t>TEAM TRACKER</a:t>
            </a:r>
            <a:r>
              <a:rPr lang="en-US" dirty="0">
                <a:latin typeface="Franklin Gothic Book" panose="020B0503020102020204" pitchFamily="34" charset="0"/>
                <a:cs typeface="Cordia New" panose="020B0304020202020204" pitchFamily="34" charset="-34"/>
              </a:rPr>
              <a:t>. </a:t>
            </a:r>
            <a:r>
              <a:rPr lang="en-US" b="1" dirty="0">
                <a:latin typeface="Franklin Gothic Demi" panose="020B0603020102020204" pitchFamily="34" charset="0"/>
                <a:cs typeface="Cordia New" panose="020B0304020202020204" pitchFamily="34" charset="-34"/>
              </a:rPr>
              <a:t>Do between X-Y things per week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0E6B99-CE3C-5D4B-A7C6-54A4E145D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707211"/>
              </p:ext>
            </p:extLst>
          </p:nvPr>
        </p:nvGraphicFramePr>
        <p:xfrm>
          <a:off x="1" y="3965193"/>
          <a:ext cx="5946360" cy="287043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778814">
                  <a:extLst>
                    <a:ext uri="{9D8B030D-6E8A-4147-A177-3AD203B41FA5}">
                      <a16:colId xmlns:a16="http://schemas.microsoft.com/office/drawing/2014/main" val="3477067532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52365119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79991797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68155442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17323680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045085618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414357279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3654298161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1188791697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17025193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958292425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664646434"/>
                    </a:ext>
                  </a:extLst>
                </a:gridCol>
                <a:gridCol w="388224">
                  <a:extLst>
                    <a:ext uri="{9D8B030D-6E8A-4147-A177-3AD203B41FA5}">
                      <a16:colId xmlns:a16="http://schemas.microsoft.com/office/drawing/2014/main" val="2680696268"/>
                    </a:ext>
                  </a:extLst>
                </a:gridCol>
                <a:gridCol w="508858">
                  <a:extLst>
                    <a:ext uri="{9D8B030D-6E8A-4147-A177-3AD203B41FA5}">
                      <a16:colId xmlns:a16="http://schemas.microsoft.com/office/drawing/2014/main" val="3411382011"/>
                    </a:ext>
                  </a:extLst>
                </a:gridCol>
              </a:tblGrid>
              <a:tr h="252759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Week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AVG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327573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Person 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487018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Person 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620154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Person 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262230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098275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848191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99822"/>
                  </a:ext>
                </a:extLst>
              </a:tr>
              <a:tr h="37305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Totals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578408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D62BA65-4345-3A4F-BD20-70BDEE962B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461528"/>
              </p:ext>
            </p:extLst>
          </p:nvPr>
        </p:nvGraphicFramePr>
        <p:xfrm>
          <a:off x="6260614" y="4033001"/>
          <a:ext cx="5787122" cy="274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97FEE3A-AF10-424E-980C-7317DA9B34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0322971"/>
              </p:ext>
            </p:extLst>
          </p:nvPr>
        </p:nvGraphicFramePr>
        <p:xfrm>
          <a:off x="6260614" y="598601"/>
          <a:ext cx="5866005" cy="2683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36416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372</Words>
  <Application>Microsoft Macintosh PowerPoint</Application>
  <PresentationFormat>Widescreen</PresentationFormat>
  <Paragraphs>140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Avenir Next</vt:lpstr>
      <vt:lpstr>Calibri</vt:lpstr>
      <vt:lpstr>Calibri Light</vt:lpstr>
      <vt:lpstr>Franklin Gothic Book</vt:lpstr>
      <vt:lpstr>Franklin Gothic Demi</vt:lpstr>
      <vt:lpstr>Franklin Gothic Heavy</vt:lpstr>
      <vt:lpstr>Franklin Gothic Medium</vt:lpstr>
      <vt:lpstr>Trocchi</vt:lpstr>
      <vt:lpstr>Office Theme</vt:lpstr>
      <vt:lpstr>PowerPoint Presentation</vt:lpstr>
      <vt:lpstr>PowerPoint Presentation</vt:lpstr>
      <vt:lpstr>PowerPoint Presentation</vt:lpstr>
    </vt:vector>
  </TitlesOfParts>
  <Manager/>
  <Company>dgbwhite.com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White - dgbwhite.com</dc:creator>
  <cp:keywords/>
  <dc:description/>
  <cp:lastModifiedBy>David White</cp:lastModifiedBy>
  <cp:revision>38</cp:revision>
  <dcterms:created xsi:type="dcterms:W3CDTF">2019-03-14T09:04:49Z</dcterms:created>
  <dcterms:modified xsi:type="dcterms:W3CDTF">2019-03-15T14:27:52Z</dcterms:modified>
  <cp:category/>
</cp:coreProperties>
</file>